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3891200" cy="21945600"/>
  <p:notesSz cx="6858000" cy="9144000"/>
  <p:defaultTextStyle>
    <a:defPPr>
      <a:defRPr lang="en-US"/>
    </a:defPPr>
    <a:lvl1pPr marL="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2" autoAdjust="0"/>
    <p:restoredTop sz="98286" autoAdjust="0"/>
  </p:normalViewPr>
  <p:slideViewPr>
    <p:cSldViewPr>
      <p:cViewPr varScale="1">
        <p:scale>
          <a:sx n="36" d="100"/>
          <a:sy n="36" d="100"/>
        </p:scale>
        <p:origin x="-120" y="-234"/>
      </p:cViewPr>
      <p:guideLst>
        <p:guide orient="horz" pos="6912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57200" cy="457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815D0F-458A-634F-9F71-D6B6DF341282}" type="datetimeFigureOut">
              <a:rPr lang="en-US" smtClean="0"/>
              <a:t>4/25/2014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0" y="685800"/>
            <a:ext cx="6858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11EA6-887C-2F49-95C7-12538DC9A0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607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685800"/>
            <a:ext cx="6858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11EA6-887C-2F49-95C7-12538DC9A08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210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6817361"/>
            <a:ext cx="37307520" cy="47040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2435840"/>
            <a:ext cx="30723840" cy="56083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B862-634A-4022-92DC-402599C93DD8}" type="datetimeFigureOut">
              <a:rPr lang="en-US" smtClean="0"/>
              <a:pPr/>
              <a:t>4/25/2014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AA5B-3E85-4051-AE25-726B5BEE62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B862-634A-4022-92DC-402599C93DD8}" type="datetimeFigureOut">
              <a:rPr lang="en-US" smtClean="0"/>
              <a:pPr/>
              <a:t>4/25/2014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AA5B-3E85-4051-AE25-726B5BEE62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2742907" y="4216401"/>
            <a:ext cx="47404018" cy="8988044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0845" y="4216401"/>
            <a:ext cx="141480542" cy="8988044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B862-634A-4022-92DC-402599C93DD8}" type="datetimeFigureOut">
              <a:rPr lang="en-US" smtClean="0"/>
              <a:pPr/>
              <a:t>4/25/2014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AA5B-3E85-4051-AE25-726B5BEE62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B862-634A-4022-92DC-402599C93DD8}" type="datetimeFigureOut">
              <a:rPr lang="en-US" smtClean="0"/>
              <a:pPr/>
              <a:t>4/25/2014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AA5B-3E85-4051-AE25-726B5BEE62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14102081"/>
            <a:ext cx="37307520" cy="435864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9301484"/>
            <a:ext cx="37307520" cy="4800599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B862-634A-4022-92DC-402599C93DD8}" type="datetimeFigureOut">
              <a:rPr lang="en-US" smtClean="0"/>
              <a:pPr/>
              <a:t>4/25/2014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AA5B-3E85-4051-AE25-726B5BEE62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30842" y="24577041"/>
            <a:ext cx="94442280" cy="69519801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704642" y="24577041"/>
            <a:ext cx="94442280" cy="69519801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B862-634A-4022-92DC-402599C93DD8}" type="datetimeFigureOut">
              <a:rPr lang="en-US" smtClean="0"/>
              <a:pPr/>
              <a:t>4/25/2014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AA5B-3E85-4051-AE25-726B5BEE62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878841"/>
            <a:ext cx="39502080" cy="3657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1" y="4912362"/>
            <a:ext cx="19392902" cy="2047239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1" y="6959601"/>
            <a:ext cx="19392902" cy="12644121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4912362"/>
            <a:ext cx="19400520" cy="2047239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6959601"/>
            <a:ext cx="19400520" cy="12644121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B862-634A-4022-92DC-402599C93DD8}" type="datetimeFigureOut">
              <a:rPr lang="en-US" smtClean="0"/>
              <a:pPr/>
              <a:t>4/25/2014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AA5B-3E85-4051-AE25-726B5BEE62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B862-634A-4022-92DC-402599C93DD8}" type="datetimeFigureOut">
              <a:rPr lang="en-US" smtClean="0"/>
              <a:pPr/>
              <a:t>4/25/2014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AA5B-3E85-4051-AE25-726B5BEE62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B862-634A-4022-92DC-402599C93DD8}" type="datetimeFigureOut">
              <a:rPr lang="en-US" smtClean="0"/>
              <a:pPr/>
              <a:t>4/25/2014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AA5B-3E85-4051-AE25-726B5BEE62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5" y="873760"/>
            <a:ext cx="14439902" cy="371856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873763"/>
            <a:ext cx="24536400" cy="18729961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5" y="4592323"/>
            <a:ext cx="14439902" cy="15011401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B862-634A-4022-92DC-402599C93DD8}" type="datetimeFigureOut">
              <a:rPr lang="en-US" smtClean="0"/>
              <a:pPr/>
              <a:t>4/25/2014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AA5B-3E85-4051-AE25-726B5BEE62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15361921"/>
            <a:ext cx="26334720" cy="1813561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1960880"/>
            <a:ext cx="26334720" cy="13167360"/>
          </a:xfrm>
        </p:spPr>
        <p:txBody>
          <a:bodyPr/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17175482"/>
            <a:ext cx="26334720" cy="2575559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B862-634A-4022-92DC-402599C93DD8}" type="datetimeFigureOut">
              <a:rPr lang="en-US" smtClean="0"/>
              <a:pPr/>
              <a:t>4/25/2014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AA5B-3E85-4051-AE25-726B5BEE62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878841"/>
            <a:ext cx="39502080" cy="3657600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5120643"/>
            <a:ext cx="39502080" cy="14483081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20340321"/>
            <a:ext cx="10241280" cy="11684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FB862-634A-4022-92DC-402599C93DD8}" type="datetimeFigureOut">
              <a:rPr lang="en-US" smtClean="0"/>
              <a:pPr/>
              <a:t>4/25/2014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20340321"/>
            <a:ext cx="13898880" cy="11684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20340321"/>
            <a:ext cx="10241280" cy="11684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BAA5B-3E85-4051-AE25-726B5BEE62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912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4389120" rtl="0" eaLnBrk="1" latinLnBrk="0" hangingPunct="1">
        <a:spcBef>
          <a:spcPct val="20000"/>
        </a:spcBef>
        <a:buFont typeface="Arial" pitchFamily="34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4389120" rtl="0" eaLnBrk="1" latinLnBrk="0" hangingPunct="1">
        <a:spcBef>
          <a:spcPct val="20000"/>
        </a:spcBef>
        <a:buFont typeface="Arial" pitchFamily="34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spcBef>
          <a:spcPct val="20000"/>
        </a:spcBef>
        <a:buFont typeface="Arial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spcBef>
          <a:spcPct val="20000"/>
        </a:spcBef>
        <a:buFont typeface="Arial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9.png"/><Relationship Id="rId5" Type="http://schemas.openxmlformats.org/officeDocument/2006/relationships/image" Target="../media/image3.emf"/><Relationship Id="rId10" Type="http://schemas.openxmlformats.org/officeDocument/2006/relationships/image" Target="../media/image8.png"/><Relationship Id="rId4" Type="http://schemas.openxmlformats.org/officeDocument/2006/relationships/image" Target="../media/image2.emf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2946975" y="3547872"/>
            <a:ext cx="10515599" cy="17558703"/>
            <a:chOff x="33060174" y="3253569"/>
            <a:chExt cx="10515599" cy="17084463"/>
          </a:xfrm>
        </p:grpSpPr>
        <p:sp>
          <p:nvSpPr>
            <p:cNvPr id="29" name="Rectangle 28"/>
            <p:cNvSpPr/>
            <p:nvPr/>
          </p:nvSpPr>
          <p:spPr>
            <a:xfrm>
              <a:off x="33375600" y="3657600"/>
              <a:ext cx="10058400" cy="16680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3305919" y="3253569"/>
              <a:ext cx="10058400" cy="688767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rgbClr val="FFFFFF"/>
                  </a:solidFill>
                  <a:latin typeface="Arial"/>
                  <a:cs typeface="Arial"/>
                </a:rPr>
                <a:t>How IPUMS Harmonizes Microdata</a:t>
              </a:r>
              <a:endParaRPr lang="en-US" sz="4000" b="1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3305919" y="13212783"/>
              <a:ext cx="10058400" cy="707886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rgbClr val="FFFFFF"/>
                  </a:solidFill>
                  <a:latin typeface="Arial"/>
                  <a:cs typeface="Arial"/>
                </a:rPr>
                <a:t> Data Sources and Bibliography</a:t>
              </a:r>
              <a:endParaRPr lang="en-US" sz="4000" b="1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3060174" y="13748843"/>
              <a:ext cx="10515599" cy="6258795"/>
            </a:xfrm>
            <a:prstGeom prst="rect">
              <a:avLst/>
            </a:prstGeom>
            <a:noFill/>
          </p:spPr>
          <p:txBody>
            <a:bodyPr wrap="square" lIns="274320" tIns="228600" rIns="274320" rtlCol="0">
              <a:spAutoFit/>
            </a:bodyPr>
            <a:lstStyle/>
            <a:p>
              <a:r>
                <a:rPr lang="en-US" sz="2400" b="1" dirty="0" smtClean="0">
                  <a:latin typeface="Arial"/>
                  <a:cs typeface="Arial"/>
                </a:rPr>
                <a:t>Data Sources</a:t>
              </a:r>
              <a:r>
                <a:rPr lang="en-US" sz="2400" dirty="0" smtClean="0">
                  <a:latin typeface="Arial"/>
                  <a:cs typeface="Arial"/>
                </a:rPr>
                <a:t>:  Original census data are contributed to the IPUMS-International project by National Statistical Offices in partner countries.  The data are harmonized and distributed by IPUMS-International under licensure agreements with each country represented.</a:t>
              </a:r>
              <a:endParaRPr lang="en-US" sz="2400" dirty="0">
                <a:latin typeface="Arial"/>
                <a:cs typeface="Arial"/>
              </a:endParaRPr>
            </a:p>
            <a:p>
              <a:endParaRPr lang="en-US" sz="900" dirty="0" smtClean="0">
                <a:latin typeface="Arial"/>
                <a:cs typeface="Arial"/>
              </a:endParaRPr>
            </a:p>
            <a:p>
              <a:r>
                <a:rPr lang="en-US" sz="2400" b="1" dirty="0" smtClean="0">
                  <a:latin typeface="Arial"/>
                  <a:cs typeface="Arial"/>
                </a:rPr>
                <a:t>Select Bibliography:</a:t>
              </a:r>
            </a:p>
            <a:p>
              <a:pPr indent="-457200" algn="just">
                <a:buFont typeface="Arial" panose="020B0604020202020204" pitchFamily="34" charset="0"/>
                <a:buChar char="•"/>
              </a:pPr>
              <a:r>
                <a:rPr lang="en-US" sz="1800" dirty="0" smtClean="0">
                  <a:latin typeface="Arial"/>
                  <a:cs typeface="Arial"/>
                </a:rPr>
                <a:t>Cleveland</a:t>
              </a:r>
              <a:r>
                <a:rPr lang="en-US" sz="1800" dirty="0">
                  <a:latin typeface="Arial"/>
                  <a:cs typeface="Arial"/>
                </a:rPr>
                <a:t>, L.; McCaa, R.; Ruggles, S.; and Sobek, M. 2012. “When </a:t>
              </a:r>
              <a:r>
                <a:rPr lang="en-US" sz="1800" dirty="0" smtClean="0">
                  <a:latin typeface="Arial"/>
                  <a:cs typeface="Arial"/>
                </a:rPr>
                <a:t> Excessive Perturbation Goes </a:t>
              </a:r>
              <a:r>
                <a:rPr lang="en-US" sz="1800" dirty="0">
                  <a:latin typeface="Arial"/>
                  <a:cs typeface="Arial"/>
                </a:rPr>
                <a:t>Wrong and Why </a:t>
              </a:r>
              <a:r>
                <a:rPr lang="en-US" sz="1800" dirty="0" smtClean="0">
                  <a:latin typeface="Arial"/>
                  <a:cs typeface="Arial"/>
                </a:rPr>
                <a:t>IPUMS-International Relies Instead </a:t>
              </a:r>
              <a:r>
                <a:rPr lang="en-US" sz="1800" dirty="0">
                  <a:latin typeface="Arial"/>
                  <a:cs typeface="Arial"/>
                </a:rPr>
                <a:t>on Sampling, Suppression, Swapping, and Other Minimally Harmful </a:t>
              </a:r>
              <a:r>
                <a:rPr lang="en-US" sz="1800" dirty="0" smtClean="0">
                  <a:latin typeface="Arial"/>
                  <a:cs typeface="Arial"/>
                </a:rPr>
                <a:t>Methods </a:t>
              </a:r>
              <a:r>
                <a:rPr lang="en-US" sz="1800" dirty="0">
                  <a:latin typeface="Arial"/>
                  <a:cs typeface="Arial"/>
                </a:rPr>
                <a:t>to Protect Privacy of Census Microdata, " </a:t>
              </a:r>
              <a:r>
                <a:rPr lang="en-US" sz="1800" dirty="0" smtClean="0">
                  <a:latin typeface="Arial"/>
                  <a:cs typeface="Arial"/>
                </a:rPr>
                <a:t>in </a:t>
              </a:r>
              <a:r>
                <a:rPr lang="en-US" sz="1800" dirty="0">
                  <a:latin typeface="Arial"/>
                  <a:cs typeface="Arial"/>
                </a:rPr>
                <a:t>J. Domingo-Ferrer and I</a:t>
              </a:r>
              <a:r>
                <a:rPr lang="en-US" sz="1800" dirty="0" smtClean="0">
                  <a:latin typeface="Arial"/>
                  <a:cs typeface="Arial"/>
                </a:rPr>
                <a:t>. Tinnirello </a:t>
              </a:r>
              <a:r>
                <a:rPr lang="en-US" sz="1800" dirty="0">
                  <a:latin typeface="Arial"/>
                  <a:cs typeface="Arial"/>
                </a:rPr>
                <a:t>(Eds.): </a:t>
              </a:r>
              <a:r>
                <a:rPr lang="en-US" sz="1800" i="1" dirty="0">
                  <a:latin typeface="Arial"/>
                  <a:cs typeface="Arial"/>
                </a:rPr>
                <a:t>Privacy in Statistical Data 2012</a:t>
              </a:r>
              <a:r>
                <a:rPr lang="en-US" sz="1800" dirty="0">
                  <a:latin typeface="Arial"/>
                  <a:cs typeface="Arial"/>
                </a:rPr>
                <a:t>, LNCS </a:t>
              </a:r>
              <a:r>
                <a:rPr lang="en-US" sz="1800" dirty="0" smtClean="0">
                  <a:latin typeface="Arial"/>
                  <a:cs typeface="Arial"/>
                </a:rPr>
                <a:t>Vol. </a:t>
              </a:r>
              <a:r>
                <a:rPr lang="en-US" sz="1800" dirty="0">
                  <a:latin typeface="Arial"/>
                  <a:cs typeface="Arial"/>
                </a:rPr>
                <a:t>7556.</a:t>
              </a:r>
            </a:p>
            <a:p>
              <a:pPr indent="-457200" algn="just">
                <a:buFont typeface="Arial" panose="020B0604020202020204" pitchFamily="34" charset="0"/>
                <a:buChar char="•"/>
              </a:pPr>
              <a:r>
                <a:rPr lang="en-US" sz="1800" dirty="0" smtClean="0">
                  <a:latin typeface="Arial"/>
                  <a:cs typeface="Arial"/>
                </a:rPr>
                <a:t>Esteve</a:t>
              </a:r>
              <a:r>
                <a:rPr lang="en-US" sz="1800" dirty="0">
                  <a:latin typeface="Arial"/>
                  <a:cs typeface="Arial"/>
                </a:rPr>
                <a:t>, </a:t>
              </a:r>
              <a:r>
                <a:rPr lang="en-US" sz="1800" dirty="0" smtClean="0">
                  <a:latin typeface="Arial"/>
                  <a:cs typeface="Arial"/>
                </a:rPr>
                <a:t>A. and M. Sobek</a:t>
              </a:r>
              <a:r>
                <a:rPr lang="en-US" sz="1800" dirty="0">
                  <a:latin typeface="Arial"/>
                  <a:cs typeface="Arial"/>
                </a:rPr>
                <a:t>. 2003. “Challenges and methods of international </a:t>
              </a:r>
              <a:r>
                <a:rPr lang="en-US" sz="1800" dirty="0" smtClean="0">
                  <a:latin typeface="Arial"/>
                  <a:cs typeface="Arial"/>
                </a:rPr>
                <a:t>census </a:t>
              </a:r>
              <a:r>
                <a:rPr lang="en-US" sz="1800" dirty="0">
                  <a:latin typeface="Arial"/>
                  <a:cs typeface="Arial"/>
                </a:rPr>
                <a:t>harmonization .” </a:t>
              </a:r>
              <a:r>
                <a:rPr lang="en-US" sz="1800" i="1" dirty="0">
                  <a:latin typeface="Arial"/>
                  <a:cs typeface="Arial"/>
                </a:rPr>
                <a:t>Historical Methods 36</a:t>
              </a:r>
              <a:r>
                <a:rPr lang="en-US" sz="1800" dirty="0">
                  <a:latin typeface="Arial"/>
                  <a:cs typeface="Arial"/>
                </a:rPr>
                <a:t>: 66-79 </a:t>
              </a:r>
            </a:p>
            <a:p>
              <a:pPr indent="-457200" algn="just">
                <a:buFont typeface="Arial" panose="020B0604020202020204" pitchFamily="34" charset="0"/>
                <a:buChar char="•"/>
              </a:pPr>
              <a:r>
                <a:rPr lang="en-US" sz="1800" dirty="0" smtClean="0">
                  <a:latin typeface="Arial"/>
                  <a:cs typeface="Arial"/>
                </a:rPr>
                <a:t>McCaa</a:t>
              </a:r>
              <a:r>
                <a:rPr lang="en-US" sz="1800" dirty="0">
                  <a:latin typeface="Arial"/>
                  <a:cs typeface="Arial"/>
                </a:rPr>
                <a:t>, </a:t>
              </a:r>
              <a:r>
                <a:rPr lang="en-US" sz="1800" dirty="0" smtClean="0">
                  <a:latin typeface="Arial"/>
                  <a:cs typeface="Arial"/>
                </a:rPr>
                <a:t>R. </a:t>
              </a:r>
              <a:r>
                <a:rPr lang="en-US" sz="1800" dirty="0">
                  <a:latin typeface="Arial"/>
                  <a:cs typeface="Arial"/>
                </a:rPr>
                <a:t>and </a:t>
              </a:r>
              <a:r>
                <a:rPr lang="en-US" sz="1800" dirty="0" smtClean="0">
                  <a:latin typeface="Arial"/>
                  <a:cs typeface="Arial"/>
                </a:rPr>
                <a:t>A. </a:t>
              </a:r>
              <a:r>
                <a:rPr lang="en-US" sz="1800" dirty="0">
                  <a:latin typeface="Arial"/>
                  <a:cs typeface="Arial"/>
                </a:rPr>
                <a:t>Esteve.  2005. “IPUMS-Europe: Confidentiality </a:t>
              </a:r>
              <a:r>
                <a:rPr lang="en-US" sz="1800" dirty="0" smtClean="0">
                  <a:latin typeface="Arial"/>
                  <a:cs typeface="Arial"/>
                </a:rPr>
                <a:t>measures for </a:t>
              </a:r>
              <a:r>
                <a:rPr lang="en-US" sz="1800" dirty="0">
                  <a:latin typeface="Arial"/>
                  <a:cs typeface="Arial"/>
                </a:rPr>
                <a:t>licensing and disseminating restricted access census microdata extracts to </a:t>
              </a:r>
              <a:r>
                <a:rPr lang="en-US" sz="1800" dirty="0" smtClean="0">
                  <a:latin typeface="Arial"/>
                  <a:cs typeface="Arial"/>
                </a:rPr>
                <a:t> academic </a:t>
              </a:r>
              <a:r>
                <a:rPr lang="en-US" sz="1800" dirty="0">
                  <a:latin typeface="Arial"/>
                  <a:cs typeface="Arial"/>
                </a:rPr>
                <a:t>users,” </a:t>
              </a:r>
              <a:r>
                <a:rPr lang="en-US" sz="1800" i="1" dirty="0">
                  <a:latin typeface="Arial"/>
                  <a:cs typeface="Arial"/>
                </a:rPr>
                <a:t>Joint UNECE/Eurostat Work Session on Statistical </a:t>
              </a:r>
              <a:r>
                <a:rPr lang="en-US" sz="1800" i="1" dirty="0" smtClean="0">
                  <a:latin typeface="Arial"/>
                  <a:cs typeface="Arial"/>
                </a:rPr>
                <a:t> Confidentiality</a:t>
              </a:r>
              <a:r>
                <a:rPr lang="en-US" sz="1800" i="1" dirty="0">
                  <a:latin typeface="Arial"/>
                  <a:cs typeface="Arial"/>
                </a:rPr>
                <a:t>,</a:t>
              </a:r>
              <a:r>
                <a:rPr lang="en-US" sz="1800" dirty="0">
                  <a:latin typeface="Arial"/>
                  <a:cs typeface="Arial"/>
                </a:rPr>
                <a:t> Geneva, Nov. 9-11</a:t>
              </a:r>
            </a:p>
            <a:p>
              <a:pPr indent="-457200" algn="just">
                <a:buFont typeface="Arial" panose="020B0604020202020204" pitchFamily="34" charset="0"/>
                <a:buChar char="•"/>
              </a:pPr>
              <a:r>
                <a:rPr lang="en-US" sz="1800" dirty="0" smtClean="0">
                  <a:latin typeface="Arial"/>
                  <a:cs typeface="Arial"/>
                </a:rPr>
                <a:t>McCaa</a:t>
              </a:r>
              <a:r>
                <a:rPr lang="en-US" sz="1800" dirty="0">
                  <a:latin typeface="Arial"/>
                  <a:cs typeface="Arial"/>
                </a:rPr>
                <a:t>, </a:t>
              </a:r>
              <a:r>
                <a:rPr lang="en-US" sz="1800" dirty="0" smtClean="0">
                  <a:latin typeface="Arial"/>
                  <a:cs typeface="Arial"/>
                </a:rPr>
                <a:t>R. and S. </a:t>
              </a:r>
              <a:r>
                <a:rPr lang="en-US" sz="1800" dirty="0">
                  <a:latin typeface="Arial"/>
                  <a:cs typeface="Arial"/>
                </a:rPr>
                <a:t>Ruggles. 2002. “The census in global perspective and the </a:t>
              </a:r>
              <a:r>
                <a:rPr lang="en-US" sz="1800" dirty="0" smtClean="0">
                  <a:latin typeface="Arial"/>
                  <a:cs typeface="Arial"/>
                </a:rPr>
                <a:t>coming microdata </a:t>
              </a:r>
              <a:r>
                <a:rPr lang="en-US" sz="1800" dirty="0">
                  <a:latin typeface="Arial"/>
                  <a:cs typeface="Arial"/>
                </a:rPr>
                <a:t>revolution.” </a:t>
              </a:r>
              <a:r>
                <a:rPr lang="en-US" sz="1800" i="1" dirty="0">
                  <a:latin typeface="Arial"/>
                  <a:cs typeface="Arial"/>
                </a:rPr>
                <a:t>Scandinavian Population Studies 13</a:t>
              </a:r>
              <a:r>
                <a:rPr lang="en-US" sz="1800" dirty="0">
                  <a:latin typeface="Arial"/>
                  <a:cs typeface="Arial"/>
                </a:rPr>
                <a:t>: 7-30</a:t>
              </a:r>
            </a:p>
            <a:p>
              <a:pPr indent="-457200" algn="just">
                <a:buFont typeface="Arial" panose="020B0604020202020204" pitchFamily="34" charset="0"/>
                <a:buChar char="•"/>
              </a:pPr>
              <a:r>
                <a:rPr lang="en-US" sz="1800" dirty="0" smtClean="0">
                  <a:latin typeface="Arial"/>
                  <a:cs typeface="Arial"/>
                </a:rPr>
                <a:t>Ruggles, S.  2014.  “Big Microdata for Population Research,” Demography 51:287-297. </a:t>
              </a:r>
            </a:p>
            <a:p>
              <a:pPr indent="-457200" algn="just">
                <a:buFont typeface="Arial" panose="020B0604020202020204" pitchFamily="34" charset="0"/>
                <a:buChar char="•"/>
              </a:pPr>
              <a:r>
                <a:rPr lang="en-US" sz="1800" dirty="0" smtClean="0">
                  <a:latin typeface="Arial"/>
                  <a:cs typeface="Arial"/>
                </a:rPr>
                <a:t>Sobek</a:t>
              </a:r>
              <a:r>
                <a:rPr lang="en-US" sz="1800" dirty="0">
                  <a:latin typeface="Arial"/>
                  <a:cs typeface="Arial"/>
                </a:rPr>
                <a:t>, </a:t>
              </a:r>
              <a:r>
                <a:rPr lang="en-US" sz="1800" dirty="0" smtClean="0">
                  <a:latin typeface="Arial"/>
                  <a:cs typeface="Arial"/>
                </a:rPr>
                <a:t>M., L.L. </a:t>
              </a:r>
              <a:r>
                <a:rPr lang="en-US" sz="1800" dirty="0">
                  <a:latin typeface="Arial"/>
                  <a:cs typeface="Arial"/>
                </a:rPr>
                <a:t>Cleveland, </a:t>
              </a:r>
              <a:r>
                <a:rPr lang="en-US" sz="1800" dirty="0" smtClean="0">
                  <a:latin typeface="Arial"/>
                  <a:cs typeface="Arial"/>
                </a:rPr>
                <a:t>S. Flood</a:t>
              </a:r>
              <a:r>
                <a:rPr lang="en-US" sz="1800" dirty="0">
                  <a:latin typeface="Arial"/>
                  <a:cs typeface="Arial"/>
                </a:rPr>
                <a:t>, </a:t>
              </a:r>
              <a:r>
                <a:rPr lang="en-US" sz="1800" dirty="0" smtClean="0">
                  <a:latin typeface="Arial"/>
                  <a:cs typeface="Arial"/>
                </a:rPr>
                <a:t>M. King</a:t>
              </a:r>
              <a:r>
                <a:rPr lang="en-US" sz="1800" dirty="0">
                  <a:latin typeface="Arial"/>
                  <a:cs typeface="Arial"/>
                </a:rPr>
                <a:t>, </a:t>
              </a:r>
              <a:r>
                <a:rPr lang="en-US" sz="1800" dirty="0" smtClean="0">
                  <a:latin typeface="Arial"/>
                  <a:cs typeface="Arial"/>
                </a:rPr>
                <a:t>P.K. Hall, S. </a:t>
              </a:r>
              <a:r>
                <a:rPr lang="en-US" sz="1800" dirty="0">
                  <a:latin typeface="Arial"/>
                  <a:cs typeface="Arial"/>
                </a:rPr>
                <a:t>Ruggles, </a:t>
              </a:r>
              <a:r>
                <a:rPr lang="en-US" sz="1800" dirty="0" smtClean="0">
                  <a:latin typeface="Arial"/>
                  <a:cs typeface="Arial"/>
                </a:rPr>
                <a:t>and M. Schroeder</a:t>
              </a:r>
              <a:r>
                <a:rPr lang="en-US" sz="1800" dirty="0">
                  <a:latin typeface="Arial"/>
                  <a:cs typeface="Arial"/>
                </a:rPr>
                <a:t>. 2011. “Big Data: Large-Scale Historical Infrastructure from the </a:t>
              </a:r>
              <a:r>
                <a:rPr lang="en-US" sz="1800" dirty="0" smtClean="0">
                  <a:latin typeface="Arial"/>
                  <a:cs typeface="Arial"/>
                </a:rPr>
                <a:t> Minnesota </a:t>
              </a:r>
              <a:r>
                <a:rPr lang="en-US" sz="1800" dirty="0">
                  <a:latin typeface="Arial"/>
                  <a:cs typeface="Arial"/>
                </a:rPr>
                <a:t>Population Center.” </a:t>
              </a:r>
              <a:r>
                <a:rPr lang="en-US" sz="1800" i="1" dirty="0">
                  <a:latin typeface="Arial"/>
                  <a:cs typeface="Arial"/>
                </a:rPr>
                <a:t>Historical Methods 44</a:t>
              </a:r>
              <a:r>
                <a:rPr lang="en-US" sz="1800" dirty="0">
                  <a:latin typeface="Arial"/>
                  <a:cs typeface="Arial"/>
                </a:rPr>
                <a:t>: </a:t>
              </a:r>
              <a:r>
                <a:rPr lang="en-US" sz="1800" dirty="0" smtClean="0">
                  <a:latin typeface="Arial"/>
                  <a:cs typeface="Arial"/>
                </a:rPr>
                <a:t>61-68</a:t>
              </a:r>
              <a:endParaRPr lang="en-US" sz="2400" dirty="0" smtClean="0">
                <a:latin typeface="Arial"/>
                <a:cs typeface="Arial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6000" y="16487775"/>
            <a:ext cx="46338055" cy="5528734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93270"/>
            <a:ext cx="43891201" cy="32936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342543"/>
            <a:ext cx="2984500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b="1" dirty="0" smtClean="0">
              <a:solidFill>
                <a:schemeClr val="bg1"/>
              </a:solidFill>
            </a:endParaRPr>
          </a:p>
          <a:p>
            <a:r>
              <a:rPr lang="en-US" sz="8800" b="1" dirty="0">
                <a:solidFill>
                  <a:schemeClr val="bg1"/>
                </a:solidFill>
              </a:rPr>
              <a:t> </a:t>
            </a:r>
            <a:r>
              <a:rPr lang="en-US" sz="8800" b="1" dirty="0" smtClean="0">
                <a:solidFill>
                  <a:schemeClr val="bg1"/>
                </a:solidFill>
              </a:rPr>
              <a:t> IPUMS-International </a:t>
            </a:r>
            <a:r>
              <a:rPr lang="en-US" sz="8800" b="1" dirty="0">
                <a:solidFill>
                  <a:schemeClr val="bg1"/>
                </a:solidFill>
              </a:rPr>
              <a:t>Disseminates Big Census </a:t>
            </a:r>
            <a:r>
              <a:rPr lang="en-US" sz="8800" b="1" dirty="0" smtClean="0">
                <a:solidFill>
                  <a:schemeClr val="bg1"/>
                </a:solidFill>
              </a:rPr>
              <a:t>Microdata</a:t>
            </a:r>
          </a:p>
          <a:p>
            <a:r>
              <a:rPr lang="en-US" sz="5000" dirty="0" smtClean="0">
                <a:solidFill>
                  <a:srgbClr val="FFFFFF"/>
                </a:solidFill>
                <a:latin typeface="Arial"/>
                <a:cs typeface="Arial"/>
              </a:rPr>
              <a:t>   Robert McCaa, Lara L. Cleveland and Patricia Kelly Hall, University of Minnesota</a:t>
            </a:r>
            <a:endParaRPr lang="en-US" sz="5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6641126" y="245525"/>
            <a:ext cx="6650182" cy="2743200"/>
            <a:chOff x="36641126" y="0"/>
            <a:chExt cx="6650182" cy="274320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36641126" y="2056762"/>
              <a:ext cx="6650182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Picture 21" descr="wdmk-white.eps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88587" y="2286000"/>
              <a:ext cx="6400800" cy="457200"/>
            </a:xfrm>
            <a:prstGeom prst="rect">
              <a:avLst/>
            </a:prstGeom>
          </p:spPr>
        </p:pic>
        <p:pic>
          <p:nvPicPr>
            <p:cNvPr id="23" name="Picture 22" descr="MPC Logo white for print.png.eps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15639" y="0"/>
              <a:ext cx="5293355" cy="1878288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535689" y="3594538"/>
            <a:ext cx="10127660" cy="17893177"/>
            <a:chOff x="457200" y="3597770"/>
            <a:chExt cx="10127660" cy="16976230"/>
          </a:xfrm>
        </p:grpSpPr>
        <p:sp>
          <p:nvSpPr>
            <p:cNvPr id="19" name="Rectangle 18"/>
            <p:cNvSpPr/>
            <p:nvPr/>
          </p:nvSpPr>
          <p:spPr>
            <a:xfrm>
              <a:off x="526460" y="3657600"/>
              <a:ext cx="10058400" cy="16916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70151" y="3597770"/>
              <a:ext cx="10058400" cy="67161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Arial"/>
                  <a:cs typeface="Arial"/>
                </a:rPr>
                <a:t>Global Census Microdata</a:t>
              </a:r>
              <a:endParaRPr lang="en-US" sz="40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70151" y="12557375"/>
              <a:ext cx="10058400" cy="67161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Arial"/>
                  <a:cs typeface="Arial"/>
                </a:rPr>
                <a:t>Global Research Infrastructure</a:t>
              </a:r>
              <a:endParaRPr lang="en-US" sz="40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69310" y="4481034"/>
              <a:ext cx="10058400" cy="613209"/>
            </a:xfrm>
            <a:prstGeom prst="rect">
              <a:avLst/>
            </a:prstGeom>
            <a:noFill/>
          </p:spPr>
          <p:txBody>
            <a:bodyPr wrap="square" lIns="274320" tIns="228600" rIns="274320" rtlCol="0">
              <a:spAutoFit/>
            </a:bodyPr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57200" y="12674595"/>
              <a:ext cx="10058400" cy="613209"/>
            </a:xfrm>
            <a:prstGeom prst="rect">
              <a:avLst/>
            </a:prstGeom>
            <a:noFill/>
          </p:spPr>
          <p:txBody>
            <a:bodyPr wrap="square" lIns="274320" tIns="228600" rIns="274320" rtlCol="0">
              <a:spAutoFit/>
            </a:bodyPr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1430000" y="3544485"/>
            <a:ext cx="20848320" cy="70788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FF"/>
                </a:solidFill>
                <a:latin typeface="Arial"/>
                <a:cs typeface="Arial"/>
              </a:rPr>
              <a:t>Trans-Border Dissemination of Harmonized Census Microdata</a:t>
            </a:r>
            <a:endParaRPr lang="en-US" sz="40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430000" y="13781586"/>
            <a:ext cx="20848320" cy="70788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4000" b="1" dirty="0" smtClean="0">
                <a:solidFill>
                  <a:srgbClr val="FFFFFF"/>
                </a:solidFill>
                <a:latin typeface="Arial"/>
                <a:cs typeface="Arial"/>
              </a:rPr>
              <a:t>Global </a:t>
            </a:r>
            <a:r>
              <a:rPr lang="en-US" sz="4000" b="1" dirty="0">
                <a:solidFill>
                  <a:srgbClr val="FFFFFF"/>
                </a:solidFill>
                <a:latin typeface="Arial"/>
                <a:cs typeface="Arial"/>
              </a:rPr>
              <a:t>Reach of IPUMS-International Data </a:t>
            </a:r>
            <a:r>
              <a:rPr lang="en-US" sz="4000" b="1" dirty="0" smtClean="0">
                <a:solidFill>
                  <a:srgbClr val="FFFFFF"/>
                </a:solidFill>
                <a:latin typeface="Arial"/>
                <a:cs typeface="Arial"/>
              </a:rPr>
              <a:t>Users</a:t>
            </a:r>
            <a:endParaRPr lang="en-US" sz="40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732160" y="-7255097"/>
            <a:ext cx="21031200" cy="1015663"/>
          </a:xfrm>
          <a:prstGeom prst="rect">
            <a:avLst/>
          </a:prstGeom>
          <a:noFill/>
        </p:spPr>
        <p:txBody>
          <a:bodyPr wrap="square" lIns="274320" tIns="228600" rIns="274320" rtlCol="0">
            <a:spAutoFit/>
          </a:bodyPr>
          <a:lstStyle/>
          <a:p>
            <a:endParaRPr lang="en-US" sz="2400" dirty="0">
              <a:latin typeface="Arial"/>
              <a:cs typeface="Arial"/>
            </a:endParaRPr>
          </a:p>
          <a:p>
            <a:endParaRPr lang="en-US" sz="2400" dirty="0" smtClean="0"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271935" y="3083714"/>
            <a:ext cx="21031200" cy="646331"/>
          </a:xfrm>
          <a:prstGeom prst="rect">
            <a:avLst/>
          </a:prstGeom>
          <a:noFill/>
        </p:spPr>
        <p:txBody>
          <a:bodyPr wrap="square" lIns="274320" tIns="228600" rIns="274320" rtlCol="0">
            <a:spAutoFit/>
          </a:bodyPr>
          <a:lstStyle/>
          <a:p>
            <a:endParaRPr lang="en-US" sz="2400" dirty="0">
              <a:latin typeface="Arial"/>
              <a:cs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4374" y="13091872"/>
            <a:ext cx="98012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2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649741" y="4506490"/>
            <a:ext cx="495729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IPUMS-International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disseminates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high-precision census microdata samples to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researchers world-wide free of cost. </a:t>
            </a:r>
            <a:r>
              <a:rPr lang="en-US" sz="2400" dirty="0" smtClean="0">
                <a:latin typeface="Arial"/>
                <a:cs typeface="Arial"/>
              </a:rPr>
              <a:t>Researchers </a:t>
            </a:r>
            <a:r>
              <a:rPr lang="en-US" sz="2400" dirty="0">
                <a:latin typeface="Arial"/>
                <a:cs typeface="Arial"/>
              </a:rPr>
              <a:t>can analyze multiple census years and even multiple countries as a single </a:t>
            </a:r>
            <a:r>
              <a:rPr lang="en-US" sz="2400" dirty="0" smtClean="0">
                <a:latin typeface="Arial"/>
                <a:cs typeface="Arial"/>
              </a:rPr>
              <a:t>dataset to conduct comparative analysis across time and space (Table 1).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Population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censuses became universal in the late 20</a:t>
            </a:r>
            <a:r>
              <a:rPr lang="en-US" sz="2400" baseline="30000" dirty="0">
                <a:latin typeface="Arial" pitchFamily="34" charset="0"/>
                <a:cs typeface="Arial" pitchFamily="34" charset="0"/>
              </a:rPr>
              <a:t>th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century. In the 21</a:t>
            </a:r>
            <a:r>
              <a:rPr lang="en-US" sz="2400" baseline="30000" dirty="0">
                <a:latin typeface="Arial" pitchFamily="34" charset="0"/>
                <a:cs typeface="Arial" pitchFamily="34" charset="0"/>
              </a:rPr>
              <a:t>st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century, trans-border dissemination of census micro</a:t>
            </a:r>
            <a:r>
              <a:rPr lang="en-US" sz="2400" dirty="0">
                <a:latin typeface="Arial"/>
                <a:cs typeface="Arial"/>
              </a:rPr>
              <a:t>data is becoming universal (Table </a:t>
            </a:r>
            <a:r>
              <a:rPr lang="en-US" sz="2400" dirty="0" smtClean="0">
                <a:latin typeface="Arial"/>
                <a:cs typeface="Arial"/>
              </a:rPr>
              <a:t>2). </a:t>
            </a:r>
            <a:endParaRPr lang="en-US" sz="2400" baseline="30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4400" y="15059432"/>
            <a:ext cx="8451685" cy="355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37"/>
          <p:cNvSpPr/>
          <p:nvPr/>
        </p:nvSpPr>
        <p:spPr>
          <a:xfrm>
            <a:off x="23774400" y="19202400"/>
            <a:ext cx="88205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Arial" pitchFamily="34" charset="0"/>
                <a:ea typeface="Times New Roman"/>
                <a:cs typeface="Arial" pitchFamily="34" charset="0"/>
              </a:rPr>
              <a:t>Figure 4. Internet traffic </a:t>
            </a:r>
            <a:r>
              <a:rPr lang="en-US" sz="2000" b="1" dirty="0">
                <a:latin typeface="Arial" pitchFamily="34" charset="0"/>
                <a:ea typeface="Times New Roman"/>
                <a:cs typeface="Arial" pitchFamily="34" charset="0"/>
              </a:rPr>
              <a:t>to the </a:t>
            </a:r>
            <a:r>
              <a:rPr lang="en-US" sz="2000" b="1" dirty="0" smtClean="0">
                <a:latin typeface="Arial" pitchFamily="34" charset="0"/>
                <a:ea typeface="Times New Roman"/>
                <a:cs typeface="Arial" pitchFamily="34" charset="0"/>
              </a:rPr>
              <a:t>IPUMS-International </a:t>
            </a:r>
            <a:r>
              <a:rPr lang="en-US" sz="2000" b="1" dirty="0">
                <a:latin typeface="Arial" pitchFamily="34" charset="0"/>
                <a:ea typeface="Times New Roman"/>
                <a:cs typeface="Arial" pitchFamily="34" charset="0"/>
              </a:rPr>
              <a:t>website, </a:t>
            </a:r>
            <a:r>
              <a:rPr lang="en-US" sz="2000" b="1" dirty="0" smtClean="0">
                <a:latin typeface="Arial" pitchFamily="34" charset="0"/>
                <a:ea typeface="Times New Roman"/>
                <a:cs typeface="Arial" pitchFamily="34" charset="0"/>
              </a:rPr>
              <a:t>August </a:t>
            </a:r>
            <a:r>
              <a:rPr lang="en-US" sz="2000" b="1" dirty="0">
                <a:latin typeface="Arial" pitchFamily="34" charset="0"/>
                <a:ea typeface="Times New Roman"/>
                <a:cs typeface="Arial" pitchFamily="34" charset="0"/>
              </a:rPr>
              <a:t>1- Sep 18, </a:t>
            </a:r>
            <a:r>
              <a:rPr lang="en-US" sz="2000" b="1" dirty="0" smtClean="0">
                <a:latin typeface="Arial" pitchFamily="34" charset="0"/>
                <a:ea typeface="Times New Roman"/>
                <a:cs typeface="Arial" pitchFamily="34" charset="0"/>
              </a:rPr>
              <a:t>2013. Source:  Google </a:t>
            </a:r>
            <a:r>
              <a:rPr lang="en-US" sz="2000" b="1" dirty="0">
                <a:latin typeface="Arial" pitchFamily="34" charset="0"/>
                <a:ea typeface="Times New Roman"/>
                <a:cs typeface="Arial" pitchFamily="34" charset="0"/>
              </a:rPr>
              <a:t>Analytics, </a:t>
            </a:r>
            <a:r>
              <a:rPr lang="en-US" sz="2000" b="1" dirty="0" smtClean="0">
                <a:latin typeface="Arial" pitchFamily="34" charset="0"/>
                <a:ea typeface="Times New Roman"/>
                <a:cs typeface="Arial" pitchFamily="34" charset="0"/>
              </a:rPr>
              <a:t>City </a:t>
            </a:r>
            <a:r>
              <a:rPr lang="en-US" sz="2000" b="1" dirty="0">
                <a:latin typeface="Arial" pitchFamily="34" charset="0"/>
                <a:ea typeface="Times New Roman"/>
                <a:cs typeface="Arial" pitchFamily="34" charset="0"/>
              </a:rPr>
              <a:t>Statistics:  n=12,360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8346400" y="6504306"/>
            <a:ext cx="1737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7530356" y="14527811"/>
            <a:ext cx="5943600" cy="6555641"/>
          </a:xfrm>
          <a:prstGeom prst="rect">
            <a:avLst/>
          </a:prstGeom>
          <a:noFill/>
        </p:spPr>
        <p:txBody>
          <a:bodyPr wrap="square" lIns="274320" tIns="228600" rIns="274320" rtlCol="0">
            <a:spAutoFit/>
          </a:bodyPr>
          <a:lstStyle/>
          <a:p>
            <a:pPr algn="just"/>
            <a:r>
              <a:rPr lang="en-US" sz="2400" dirty="0" smtClean="0">
                <a:latin typeface="Arial"/>
                <a:cs typeface="Arial"/>
              </a:rPr>
              <a:t>The global </a:t>
            </a:r>
            <a:r>
              <a:rPr lang="en-US" sz="2400" dirty="0">
                <a:latin typeface="Arial"/>
                <a:cs typeface="Arial"/>
              </a:rPr>
              <a:t>reach of the IPUMS-International project is evident in </a:t>
            </a:r>
            <a:r>
              <a:rPr lang="en-US" sz="2400" dirty="0" smtClean="0">
                <a:latin typeface="Arial"/>
                <a:cs typeface="Arial"/>
              </a:rPr>
              <a:t>this “Google-Analytics” map of recent </a:t>
            </a:r>
            <a:r>
              <a:rPr lang="en-US" sz="2400" dirty="0">
                <a:latin typeface="Arial"/>
                <a:cs typeface="Arial"/>
              </a:rPr>
              <a:t>traffic to the website (Figure </a:t>
            </a:r>
            <a:r>
              <a:rPr lang="en-US" sz="2400" dirty="0" smtClean="0">
                <a:latin typeface="Arial"/>
                <a:cs typeface="Arial"/>
              </a:rPr>
              <a:t>4). </a:t>
            </a:r>
            <a:r>
              <a:rPr lang="en-US" sz="2400" dirty="0">
                <a:latin typeface="Arial"/>
                <a:cs typeface="Arial"/>
              </a:rPr>
              <a:t>Internet traffic from 125 countries and territories and more than 1,400 cities is depicted on the map. </a:t>
            </a:r>
            <a:r>
              <a:rPr lang="en-US" sz="2400" dirty="0" smtClean="0">
                <a:latin typeface="Arial"/>
                <a:cs typeface="Arial"/>
              </a:rPr>
              <a:t>Intense </a:t>
            </a:r>
            <a:r>
              <a:rPr lang="en-US" sz="2400" dirty="0">
                <a:latin typeface="Arial"/>
                <a:cs typeface="Arial"/>
              </a:rPr>
              <a:t>traffic was sparked by the release of the integrated sample of the 2010 </a:t>
            </a:r>
            <a:r>
              <a:rPr lang="en-US" sz="2400" dirty="0" smtClean="0">
                <a:latin typeface="Arial"/>
                <a:cs typeface="Arial"/>
              </a:rPr>
              <a:t>census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smtClean="0">
                <a:latin typeface="Arial"/>
                <a:cs typeface="Arial"/>
              </a:rPr>
              <a:t>of Argentina</a:t>
            </a:r>
            <a:r>
              <a:rPr lang="en-US" sz="2400" dirty="0">
                <a:latin typeface="Arial"/>
                <a:cs typeface="Arial"/>
              </a:rPr>
              <a:t>. </a:t>
            </a:r>
            <a:r>
              <a:rPr lang="en-US" sz="2400" dirty="0" smtClean="0">
                <a:latin typeface="Arial"/>
                <a:cs typeface="Arial"/>
              </a:rPr>
              <a:t>For the 45 days following the release, Buenos </a:t>
            </a:r>
            <a:r>
              <a:rPr lang="en-US" sz="2400" dirty="0">
                <a:latin typeface="Arial"/>
                <a:cs typeface="Arial"/>
              </a:rPr>
              <a:t>Aires </a:t>
            </a:r>
            <a:r>
              <a:rPr lang="en-US" sz="2400" dirty="0" smtClean="0">
                <a:latin typeface="Arial"/>
                <a:cs typeface="Arial"/>
              </a:rPr>
              <a:t>ranked first, generating more traffic even than Minneapolis</a:t>
            </a:r>
            <a:r>
              <a:rPr lang="en-US" sz="2400" dirty="0">
                <a:latin typeface="Arial"/>
                <a:cs typeface="Arial"/>
              </a:rPr>
              <a:t>, the home of IPUMS-International. Thanks to the Instituto Nacional de Estadística y Censos (INDEC) of Argentina for making the sample available without </a:t>
            </a:r>
            <a:r>
              <a:rPr lang="en-US" sz="2400" dirty="0" smtClean="0">
                <a:latin typeface="Arial"/>
                <a:cs typeface="Arial"/>
              </a:rPr>
              <a:t>delay.  </a:t>
            </a:r>
          </a:p>
        </p:txBody>
      </p:sp>
      <p:sp>
        <p:nvSpPr>
          <p:cNvPr id="77" name="Rectangle 76"/>
          <p:cNvSpPr/>
          <p:nvPr/>
        </p:nvSpPr>
        <p:spPr>
          <a:xfrm>
            <a:off x="575111" y="15085278"/>
            <a:ext cx="100251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prstClr val="black"/>
                </a:solidFill>
                <a:latin typeface="Arial"/>
                <a:cs typeface="Arial"/>
              </a:rPr>
              <a:t>Figure </a:t>
            </a:r>
            <a:r>
              <a:rPr lang="en-US" sz="2400" b="1" dirty="0" smtClean="0">
                <a:solidFill>
                  <a:prstClr val="black"/>
                </a:solidFill>
                <a:latin typeface="Arial"/>
                <a:cs typeface="Arial"/>
              </a:rPr>
              <a:t>1 (cartogram).  IPUMS-International Disseminates “Big Data”   </a:t>
            </a:r>
          </a:p>
          <a:p>
            <a:pPr lvl="0"/>
            <a:r>
              <a:rPr lang="en-US" sz="2400" b="1" dirty="0" smtClean="0">
                <a:solidFill>
                  <a:prstClr val="black"/>
                </a:solidFill>
                <a:latin typeface="Arial"/>
                <a:cs typeface="Arial"/>
              </a:rPr>
              <a:t>Data currently are available for 82 percent of the world’s population</a:t>
            </a:r>
            <a:endParaRPr lang="en-US" sz="28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93099" y="13880547"/>
            <a:ext cx="9967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For social scientists, trans-border access to the world’s microdata is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essential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for conducting research in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their country of birth as well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for engaging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in comparative, cross-national research. </a:t>
            </a:r>
          </a:p>
        </p:txBody>
      </p:sp>
      <p:sp>
        <p:nvSpPr>
          <p:cNvPr id="60" name="Rectangle 59"/>
          <p:cNvSpPr/>
          <p:nvPr/>
        </p:nvSpPr>
        <p:spPr>
          <a:xfrm>
            <a:off x="22956252" y="10588571"/>
            <a:ext cx="92842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IPUMS disseminates pooled 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extracts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 single dataset, custom-tailored to the precise research needs of the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user (see Figure 3).  Each user-generated extract contains only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the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requested microdata accompanied by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the corresponding set of DDI (Document Data Initiative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compatible metadata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 codebook suitable for constructing a system file in SPSS, SAS or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STATA. Interactive metadata and original source material in the official language are also available on the website.</a:t>
            </a: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646516" y="9846945"/>
            <a:ext cx="4960524" cy="2893100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just"/>
            <a:r>
              <a:rPr lang="en-US" sz="2800" dirty="0" smtClean="0">
                <a:latin typeface="Arial" pitchFamily="34" charset="0"/>
                <a:cs typeface="Arial" pitchFamily="34" charset="0"/>
              </a:rPr>
              <a:t>-259 samples</a:t>
            </a:r>
          </a:p>
          <a:p>
            <a:pPr algn="just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800" dirty="0">
                <a:latin typeface="Arial" pitchFamily="34" charset="0"/>
                <a:cs typeface="Arial" pitchFamily="34" charset="0"/>
              </a:rPr>
              <a:t>-79 countries </a:t>
            </a:r>
          </a:p>
          <a:p>
            <a:pPr algn="just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800" dirty="0">
                <a:latin typeface="Arial" pitchFamily="34" charset="0"/>
                <a:cs typeface="Arial" pitchFamily="34" charset="0"/>
              </a:rPr>
              <a:t>-560 billion person records</a:t>
            </a:r>
          </a:p>
          <a:p>
            <a:pPr algn="just"/>
            <a:endParaRPr lang="en-US" sz="1400" dirty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-Hundreds of integrated variables</a:t>
            </a:r>
          </a:p>
        </p:txBody>
      </p:sp>
      <p:sp>
        <p:nvSpPr>
          <p:cNvPr id="2" name="AutoShape 55" descr="https://mail.google.com/mail/u/0/?ui=2&amp;ik=2a86ea5a17&amp;view=att&amp;th=14591fefcf633c2b&amp;attid=0.1.3&amp;disp=emb&amp;zw&amp;atsh=1"/>
          <p:cNvSpPr>
            <a:spLocks noChangeAspect="1" noChangeArrowheads="1"/>
          </p:cNvSpPr>
          <p:nvPr/>
        </p:nvSpPr>
        <p:spPr bwMode="auto">
          <a:xfrm>
            <a:off x="155575" y="-2925763"/>
            <a:ext cx="42672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8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0301" y="8972907"/>
            <a:ext cx="11557958" cy="477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3" name="Rectangle 82"/>
          <p:cNvSpPr/>
          <p:nvPr/>
        </p:nvSpPr>
        <p:spPr>
          <a:xfrm>
            <a:off x="12392526" y="8984731"/>
            <a:ext cx="6858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Arial" pitchFamily="34" charset="0"/>
                <a:ea typeface="Times New Roman"/>
                <a:cs typeface="Arial" pitchFamily="34" charset="0"/>
              </a:rPr>
              <a:t>Figure </a:t>
            </a:r>
            <a:r>
              <a:rPr lang="en-US" sz="2000" b="1" dirty="0">
                <a:latin typeface="Arial" pitchFamily="34" charset="0"/>
                <a:ea typeface="Times New Roman"/>
                <a:cs typeface="Arial" pitchFamily="34" charset="0"/>
              </a:rPr>
              <a:t>2</a:t>
            </a:r>
            <a:r>
              <a:rPr lang="en-US" sz="2000" b="1" dirty="0" smtClean="0">
                <a:latin typeface="Arial" pitchFamily="34" charset="0"/>
                <a:ea typeface="Times New Roman"/>
                <a:cs typeface="Arial" pitchFamily="34" charset="0"/>
              </a:rPr>
              <a:t>. Number of National Census Samples </a:t>
            </a:r>
          </a:p>
          <a:p>
            <a:r>
              <a:rPr lang="en-US" sz="2000" b="1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ea typeface="Times New Roman"/>
                <a:cs typeface="Arial" pitchFamily="34" charset="0"/>
              </a:rPr>
              <a:t>               Distributed by IPUMS-International by Year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06" name="Picture 8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8918" y="14853241"/>
            <a:ext cx="5895166" cy="5616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7283" y="4387263"/>
            <a:ext cx="10545604" cy="4483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50" y="4423818"/>
            <a:ext cx="9964103" cy="9146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9130" y="4523874"/>
            <a:ext cx="8598477" cy="5888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93" y="16002000"/>
            <a:ext cx="10009106" cy="499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51" y="4548545"/>
            <a:ext cx="4924425" cy="819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2210</TotalTime>
  <Words>685</Words>
  <Application>Microsoft Office PowerPoint</Application>
  <PresentationFormat>Custom</PresentationFormat>
  <Paragraphs>36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University of Minnesota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Foxglove</dc:creator>
  <cp:lastModifiedBy>Lara L Cleveland</cp:lastModifiedBy>
  <cp:revision>169</cp:revision>
  <cp:lastPrinted>2014-02-24T19:02:04Z</cp:lastPrinted>
  <dcterms:created xsi:type="dcterms:W3CDTF">2010-09-24T13:55:51Z</dcterms:created>
  <dcterms:modified xsi:type="dcterms:W3CDTF">2014-04-25T15:27:49Z</dcterms:modified>
</cp:coreProperties>
</file>